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6D6B"/>
    <a:srgbClr val="243200"/>
    <a:srgbClr val="7F7F7F"/>
    <a:srgbClr val="413B44"/>
    <a:srgbClr val="FFFFFF"/>
    <a:srgbClr val="2931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4182" y="648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33355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24551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2781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8228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80670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83275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54973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22455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579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26624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17584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AD78C-19F9-4C54-97E4-B5F9F9409B9D}" type="datetimeFigureOut">
              <a:rPr lang="es-AR" smtClean="0"/>
              <a:t>19/5/2022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D03CF-FCE0-4C06-8F0F-84046C78195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20689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hyperlink" Target="https://www.freepngimg.com/png/64835-logo-computer-gmail-email-icons-free-png-hq" TargetMode="External"/><Relationship Id="rId18" Type="http://schemas.openxmlformats.org/officeDocument/2006/relationships/image" Target="../media/image15.png"/><Relationship Id="rId3" Type="http://schemas.openxmlformats.org/officeDocument/2006/relationships/image" Target="../media/image2.png"/><Relationship Id="rId21" Type="http://schemas.openxmlformats.org/officeDocument/2006/relationships/image" Target="../media/image17.jp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17" Type="http://schemas.openxmlformats.org/officeDocument/2006/relationships/image" Target="../media/image14.jpg"/><Relationship Id="rId2" Type="http://schemas.openxmlformats.org/officeDocument/2006/relationships/image" Target="../media/image1.jpg"/><Relationship Id="rId16" Type="http://schemas.openxmlformats.org/officeDocument/2006/relationships/hyperlink" Target="https://www.freepngimg.com/png/62663-vector-map-google-center-icons-maps-computer" TargetMode="External"/><Relationship Id="rId20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5" Type="http://schemas.openxmlformats.org/officeDocument/2006/relationships/image" Target="../media/image13.png"/><Relationship Id="rId10" Type="http://schemas.openxmlformats.org/officeDocument/2006/relationships/image" Target="../media/image9.png"/><Relationship Id="rId19" Type="http://schemas.openxmlformats.org/officeDocument/2006/relationships/hyperlink" Target="https://pixabay.com/illustrations/eye-icon-symbol-look-vision-see-1915454/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2.PNG"/><Relationship Id="rId22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DA092AC2-EC75-49C3-8108-B64CF30A3641}"/>
              </a:ext>
            </a:extLst>
          </p:cNvPr>
          <p:cNvSpPr/>
          <p:nvPr/>
        </p:nvSpPr>
        <p:spPr>
          <a:xfrm>
            <a:off x="14630400" y="0"/>
            <a:ext cx="6858000" cy="1219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79" name="BACKGROUND"/>
          <p:cNvGrpSpPr/>
          <p:nvPr/>
        </p:nvGrpSpPr>
        <p:grpSpPr>
          <a:xfrm>
            <a:off x="-1" y="3166"/>
            <a:ext cx="6858001" cy="13833484"/>
            <a:chOff x="-1" y="3167"/>
            <a:chExt cx="6858001" cy="12192000"/>
          </a:xfrm>
        </p:grpSpPr>
        <p:sp>
          <p:nvSpPr>
            <p:cNvPr id="10" name="fondo">
              <a:extLst>
                <a:ext uri="{FF2B5EF4-FFF2-40B4-BE49-F238E27FC236}">
                  <a16:creationId xmlns:a16="http://schemas.microsoft.com/office/drawing/2014/main" id="{D0D24F11-DFA5-4D5C-A09C-331CA20A6343}"/>
                </a:ext>
              </a:extLst>
            </p:cNvPr>
            <p:cNvSpPr/>
            <p:nvPr/>
          </p:nvSpPr>
          <p:spPr>
            <a:xfrm>
              <a:off x="0" y="3167"/>
              <a:ext cx="6858000" cy="12192000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>
                <a:latin typeface="Wingdings" panose="05000000000000000000" pitchFamily="2" charset="2"/>
              </a:endParaRPr>
            </a:p>
          </p:txBody>
        </p:sp>
        <p:sp>
          <p:nvSpPr>
            <p:cNvPr id="6" name="fondo-overlay">
              <a:extLst>
                <a:ext uri="{FF2B5EF4-FFF2-40B4-BE49-F238E27FC236}">
                  <a16:creationId xmlns:a16="http://schemas.microsoft.com/office/drawing/2014/main" id="{26CBA29A-4BD0-4877-BEFC-08D42F99ED89}"/>
                </a:ext>
              </a:extLst>
            </p:cNvPr>
            <p:cNvSpPr/>
            <p:nvPr/>
          </p:nvSpPr>
          <p:spPr>
            <a:xfrm>
              <a:off x="-1" y="3167"/>
              <a:ext cx="6858000" cy="1219200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grpSp>
        <p:nvGrpSpPr>
          <p:cNvPr id="53" name="52 Grupo"/>
          <p:cNvGrpSpPr/>
          <p:nvPr/>
        </p:nvGrpSpPr>
        <p:grpSpPr>
          <a:xfrm>
            <a:off x="2901951" y="206995"/>
            <a:ext cx="3843816" cy="675078"/>
            <a:chOff x="2578100" y="71833"/>
            <a:chExt cx="4194175" cy="738062"/>
          </a:xfrm>
        </p:grpSpPr>
        <p:sp>
          <p:nvSpPr>
            <p:cNvPr id="18" name="Rectángulo: esquinas redondeadas 17">
              <a:extLst>
                <a:ext uri="{FF2B5EF4-FFF2-40B4-BE49-F238E27FC236}">
                  <a16:creationId xmlns:a16="http://schemas.microsoft.com/office/drawing/2014/main" id="{502E2953-DDFA-49EF-8975-90438151B291}"/>
                </a:ext>
              </a:extLst>
            </p:cNvPr>
            <p:cNvSpPr/>
            <p:nvPr/>
          </p:nvSpPr>
          <p:spPr>
            <a:xfrm>
              <a:off x="2578100" y="71833"/>
              <a:ext cx="4194175" cy="738062"/>
            </a:xfrm>
            <a:prstGeom prst="roundRect">
              <a:avLst>
                <a:gd name="adj" fmla="val 1127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CA420C5D-A1CA-44C2-8319-A95CE93D9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711"/>
            <a:stretch/>
          </p:blipFill>
          <p:spPr>
            <a:xfrm>
              <a:off x="2646038" y="188316"/>
              <a:ext cx="4045272" cy="511236"/>
            </a:xfrm>
            <a:prstGeom prst="rect">
              <a:avLst/>
            </a:prstGeom>
          </p:spPr>
        </p:pic>
      </p:grpSp>
      <p:grpSp>
        <p:nvGrpSpPr>
          <p:cNvPr id="30" name="CAROUSEL"/>
          <p:cNvGrpSpPr/>
          <p:nvPr/>
        </p:nvGrpSpPr>
        <p:grpSpPr>
          <a:xfrm>
            <a:off x="85724" y="1330333"/>
            <a:ext cx="6686551" cy="2627070"/>
            <a:chOff x="85724" y="1330333"/>
            <a:chExt cx="6686551" cy="2627070"/>
          </a:xfrm>
        </p:grpSpPr>
        <p:sp>
          <p:nvSpPr>
            <p:cNvPr id="2" name="image">
              <a:extLst>
                <a:ext uri="{FF2B5EF4-FFF2-40B4-BE49-F238E27FC236}">
                  <a16:creationId xmlns:a16="http://schemas.microsoft.com/office/drawing/2014/main" id="{7DD4D18D-A76E-4EBF-B2FA-61E6E2E06156}"/>
                </a:ext>
              </a:extLst>
            </p:cNvPr>
            <p:cNvSpPr/>
            <p:nvPr/>
          </p:nvSpPr>
          <p:spPr>
            <a:xfrm>
              <a:off x="85724" y="1330333"/>
              <a:ext cx="6686551" cy="2627070"/>
            </a:xfrm>
            <a:prstGeom prst="rect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734" b="-7386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2" name="overlay">
              <a:extLst>
                <a:ext uri="{FF2B5EF4-FFF2-40B4-BE49-F238E27FC236}">
                  <a16:creationId xmlns:a16="http://schemas.microsoft.com/office/drawing/2014/main" id="{DB8CB121-225B-4FD3-B497-142D604EA0DD}"/>
                </a:ext>
              </a:extLst>
            </p:cNvPr>
            <p:cNvSpPr/>
            <p:nvPr/>
          </p:nvSpPr>
          <p:spPr>
            <a:xfrm>
              <a:off x="85724" y="1345319"/>
              <a:ext cx="6686550" cy="2612084"/>
            </a:xfrm>
            <a:prstGeom prst="rect">
              <a:avLst/>
            </a:prstGeom>
            <a:solidFill>
              <a:schemeClr val="tx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B2799EBB-FFB0-4B67-A41C-664A83137C9B}"/>
                </a:ext>
              </a:extLst>
            </p:cNvPr>
            <p:cNvSpPr txBox="1"/>
            <p:nvPr/>
          </p:nvSpPr>
          <p:spPr>
            <a:xfrm>
              <a:off x="154161" y="1937401"/>
              <a:ext cx="36690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2000" dirty="0">
                  <a:solidFill>
                    <a:schemeClr val="bg1">
                      <a:lumMod val="95000"/>
                    </a:schemeClr>
                  </a:solidFill>
                </a:rPr>
                <a:t>¿Tenés algún proyecto en mente?</a:t>
              </a:r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203393" y="2290249"/>
              <a:ext cx="35748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Los muebles a medida son piezas únicas creadas para un interior en concreto. Al encajarse en el espacio a la perfección, le aportan personalidad, lo hacen singular y único y pasan a convertirse en elementos de la arquitectura.</a:t>
              </a:r>
            </a:p>
          </p:txBody>
        </p:sp>
        <p:grpSp>
          <p:nvGrpSpPr>
            <p:cNvPr id="37" name="button">
              <a:extLst>
                <a:ext uri="{FF2B5EF4-FFF2-40B4-BE49-F238E27FC236}">
                  <a16:creationId xmlns:a16="http://schemas.microsoft.com/office/drawing/2014/main" id="{8628B8CE-3361-400A-8805-9D6907A0D7E8}"/>
                </a:ext>
              </a:extLst>
            </p:cNvPr>
            <p:cNvGrpSpPr/>
            <p:nvPr/>
          </p:nvGrpSpPr>
          <p:grpSpPr>
            <a:xfrm>
              <a:off x="274780" y="2981556"/>
              <a:ext cx="1459054" cy="230832"/>
              <a:chOff x="274780" y="2981556"/>
              <a:chExt cx="1459054" cy="230832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449FDB9A-52E7-4241-A3ED-6664ABD0D6AA}"/>
                  </a:ext>
                </a:extLst>
              </p:cNvPr>
              <p:cNvSpPr/>
              <p:nvPr/>
            </p:nvSpPr>
            <p:spPr>
              <a:xfrm>
                <a:off x="284307" y="2988972"/>
                <a:ext cx="1440000" cy="216000"/>
              </a:xfrm>
              <a:prstGeom prst="roundRect">
                <a:avLst/>
              </a:prstGeom>
              <a:noFill/>
              <a:ln w="9525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34" name="CuadroTexto 33">
                <a:extLst>
                  <a:ext uri="{FF2B5EF4-FFF2-40B4-BE49-F238E27FC236}">
                    <a16:creationId xmlns:a16="http://schemas.microsoft.com/office/drawing/2014/main" id="{92822038-0C91-472E-AD2F-169640470D55}"/>
                  </a:ext>
                </a:extLst>
              </p:cNvPr>
              <p:cNvSpPr txBox="1"/>
              <p:nvPr/>
            </p:nvSpPr>
            <p:spPr>
              <a:xfrm>
                <a:off x="274780" y="2981556"/>
                <a:ext cx="145905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Contáctanos por WhatsApp</a:t>
                </a:r>
              </a:p>
            </p:txBody>
          </p:sp>
        </p:grpSp>
      </p:grpSp>
      <p:grpSp>
        <p:nvGrpSpPr>
          <p:cNvPr id="29" name="dropdown" hidden="1">
            <a:extLst>
              <a:ext uri="{FF2B5EF4-FFF2-40B4-BE49-F238E27FC236}">
                <a16:creationId xmlns:a16="http://schemas.microsoft.com/office/drawing/2014/main" id="{EAF69C73-F2C2-4DFF-B5D9-E6E7CA82164D}"/>
              </a:ext>
            </a:extLst>
          </p:cNvPr>
          <p:cNvGrpSpPr/>
          <p:nvPr/>
        </p:nvGrpSpPr>
        <p:grpSpPr>
          <a:xfrm>
            <a:off x="3138401" y="1345320"/>
            <a:ext cx="1536700" cy="1575680"/>
            <a:chOff x="3138401" y="1345320"/>
            <a:chExt cx="1536700" cy="1575680"/>
          </a:xfrm>
        </p:grpSpPr>
        <p:sp>
          <p:nvSpPr>
            <p:cNvPr id="20" name="Rectángulo: esquinas redondeadas 19">
              <a:extLst>
                <a:ext uri="{FF2B5EF4-FFF2-40B4-BE49-F238E27FC236}">
                  <a16:creationId xmlns:a16="http://schemas.microsoft.com/office/drawing/2014/main" id="{6D285F2E-6ADE-439B-AE14-FFDFD065DCB6}"/>
                </a:ext>
              </a:extLst>
            </p:cNvPr>
            <p:cNvSpPr/>
            <p:nvPr/>
          </p:nvSpPr>
          <p:spPr>
            <a:xfrm>
              <a:off x="3138401" y="1345320"/>
              <a:ext cx="1536700" cy="1575680"/>
            </a:xfrm>
            <a:prstGeom prst="roundRect">
              <a:avLst>
                <a:gd name="adj" fmla="val 1791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0958EE7E-6272-47FF-BA24-C46ED3DD0CF4}"/>
                </a:ext>
              </a:extLst>
            </p:cNvPr>
            <p:cNvSpPr txBox="1"/>
            <p:nvPr/>
          </p:nvSpPr>
          <p:spPr>
            <a:xfrm>
              <a:off x="3226031" y="1435451"/>
              <a:ext cx="1346223" cy="2308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Aberturas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F60AB9A6-7092-4F11-B161-FC37EB513917}"/>
                </a:ext>
              </a:extLst>
            </p:cNvPr>
            <p:cNvSpPr txBox="1"/>
            <p:nvPr/>
          </p:nvSpPr>
          <p:spPr>
            <a:xfrm>
              <a:off x="3226031" y="1717586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Muebles a Medida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D3FD8C88-75EE-49B6-AFB1-FBEDF53589A3}"/>
                </a:ext>
              </a:extLst>
            </p:cNvPr>
            <p:cNvSpPr txBox="1"/>
            <p:nvPr/>
          </p:nvSpPr>
          <p:spPr>
            <a:xfrm>
              <a:off x="3226031" y="2019566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Restauraciones</a:t>
              </a: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CBC22303-4DA0-414F-B6B0-1B2F0F723116}"/>
                </a:ext>
              </a:extLst>
            </p:cNvPr>
            <p:cNvSpPr txBox="1"/>
            <p:nvPr/>
          </p:nvSpPr>
          <p:spPr>
            <a:xfrm>
              <a:off x="3226030" y="2279232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Escritorios</a:t>
              </a: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BE67CAA2-9813-4DC0-8A7E-60D50FFDA86A}"/>
                </a:ext>
              </a:extLst>
            </p:cNvPr>
            <p:cNvSpPr txBox="1"/>
            <p:nvPr/>
          </p:nvSpPr>
          <p:spPr>
            <a:xfrm>
              <a:off x="3226030" y="2646931"/>
              <a:ext cx="134622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accent2">
                      <a:lumMod val="50000"/>
                    </a:schemeClr>
                  </a:solidFill>
                </a:rPr>
                <a:t>Sillas</a:t>
              </a: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A4E9C2FF-4E63-4E07-87D2-85A6D60BAA00}"/>
                </a:ext>
              </a:extLst>
            </p:cNvPr>
            <p:cNvCxnSpPr/>
            <p:nvPr/>
          </p:nvCxnSpPr>
          <p:spPr>
            <a:xfrm>
              <a:off x="3138401" y="2602481"/>
              <a:ext cx="15367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CARACTERISTICAS"/>
          <p:cNvGrpSpPr/>
          <p:nvPr/>
        </p:nvGrpSpPr>
        <p:grpSpPr>
          <a:xfrm>
            <a:off x="59217" y="7645375"/>
            <a:ext cx="6686550" cy="2806700"/>
            <a:chOff x="85725" y="4102100"/>
            <a:chExt cx="6686550" cy="2806700"/>
          </a:xfrm>
        </p:grpSpPr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744C12AD-0323-4534-878D-F5B6B5489FB9}"/>
                </a:ext>
              </a:extLst>
            </p:cNvPr>
            <p:cNvSpPr/>
            <p:nvPr/>
          </p:nvSpPr>
          <p:spPr>
            <a:xfrm>
              <a:off x="85725" y="4102100"/>
              <a:ext cx="6686550" cy="2806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grpSp>
          <p:nvGrpSpPr>
            <p:cNvPr id="17" name="card"/>
            <p:cNvGrpSpPr/>
            <p:nvPr/>
          </p:nvGrpSpPr>
          <p:grpSpPr>
            <a:xfrm>
              <a:off x="203393" y="4325593"/>
              <a:ext cx="2034481" cy="2296757"/>
              <a:chOff x="203393" y="4272485"/>
              <a:chExt cx="2034481" cy="2296757"/>
            </a:xfrm>
          </p:grpSpPr>
          <p:sp>
            <p:nvSpPr>
              <p:cNvPr id="38" name="CuadroTexto 37">
                <a:extLst>
                  <a:ext uri="{FF2B5EF4-FFF2-40B4-BE49-F238E27FC236}">
                    <a16:creationId xmlns:a16="http://schemas.microsoft.com/office/drawing/2014/main" id="{4ECDE994-CC2B-4E80-A637-C09FFE345795}"/>
                  </a:ext>
                </a:extLst>
              </p:cNvPr>
              <p:cNvSpPr txBox="1"/>
              <p:nvPr/>
            </p:nvSpPr>
            <p:spPr>
              <a:xfrm>
                <a:off x="203393" y="4272485"/>
                <a:ext cx="164775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Nuestros materiales</a:t>
                </a:r>
              </a:p>
            </p:txBody>
          </p:sp>
          <p:sp>
            <p:nvSpPr>
              <p:cNvPr id="39" name="Rectángulo 38">
                <a:extLst>
                  <a:ext uri="{FF2B5EF4-FFF2-40B4-BE49-F238E27FC236}">
                    <a16:creationId xmlns:a16="http://schemas.microsoft.com/office/drawing/2014/main" id="{06FDDB0A-334D-4D80-A078-5E15DE568629}"/>
                  </a:ext>
                </a:extLst>
              </p:cNvPr>
              <p:cNvSpPr/>
              <p:nvPr/>
            </p:nvSpPr>
            <p:spPr>
              <a:xfrm>
                <a:off x="270068" y="5077326"/>
                <a:ext cx="1967806" cy="1491916"/>
              </a:xfrm>
              <a:prstGeom prst="rect">
                <a:avLst/>
              </a:prstGeom>
              <a:blipFill dpi="0"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12480" t="-22108" r="-12763" b="-22435"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40" name="CuadroTexto 39">
                <a:extLst>
                  <a:ext uri="{FF2B5EF4-FFF2-40B4-BE49-F238E27FC236}">
                    <a16:creationId xmlns:a16="http://schemas.microsoft.com/office/drawing/2014/main" id="{AB8F77AC-3F3D-44AB-ADBC-EA695F97EA67}"/>
                  </a:ext>
                </a:extLst>
              </p:cNvPr>
              <p:cNvSpPr txBox="1"/>
              <p:nvPr/>
            </p:nvSpPr>
            <p:spPr>
              <a:xfrm>
                <a:off x="212918" y="4552659"/>
                <a:ext cx="1967807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</p:grpSp>
        <p:grpSp>
          <p:nvGrpSpPr>
            <p:cNvPr id="41" name="card"/>
            <p:cNvGrpSpPr/>
            <p:nvPr/>
          </p:nvGrpSpPr>
          <p:grpSpPr>
            <a:xfrm>
              <a:off x="2390274" y="4325593"/>
              <a:ext cx="2034481" cy="2296757"/>
              <a:chOff x="203393" y="4272485"/>
              <a:chExt cx="2034481" cy="2296757"/>
            </a:xfrm>
          </p:grpSpPr>
          <p:sp>
            <p:nvSpPr>
              <p:cNvPr id="42" name="CuadroTexto 37">
                <a:extLst>
                  <a:ext uri="{FF2B5EF4-FFF2-40B4-BE49-F238E27FC236}">
                    <a16:creationId xmlns:a16="http://schemas.microsoft.com/office/drawing/2014/main" id="{4ECDE994-CC2B-4E80-A637-C09FFE345795}"/>
                  </a:ext>
                </a:extLst>
              </p:cNvPr>
              <p:cNvSpPr txBox="1"/>
              <p:nvPr/>
            </p:nvSpPr>
            <p:spPr>
              <a:xfrm>
                <a:off x="203393" y="4272485"/>
                <a:ext cx="16465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Pedí tu presupuesto</a:t>
                </a:r>
              </a:p>
            </p:txBody>
          </p:sp>
          <p:sp>
            <p:nvSpPr>
              <p:cNvPr id="43" name="Rectángulo 38">
                <a:extLst>
                  <a:ext uri="{FF2B5EF4-FFF2-40B4-BE49-F238E27FC236}">
                    <a16:creationId xmlns:a16="http://schemas.microsoft.com/office/drawing/2014/main" id="{06FDDB0A-334D-4D80-A078-5E15DE568629}"/>
                  </a:ext>
                </a:extLst>
              </p:cNvPr>
              <p:cNvSpPr/>
              <p:nvPr/>
            </p:nvSpPr>
            <p:spPr>
              <a:xfrm>
                <a:off x="270068" y="5077326"/>
                <a:ext cx="1967806" cy="1491916"/>
              </a:xfrm>
              <a:prstGeom prst="rect">
                <a:avLst/>
              </a:prstGeom>
              <a:blipFill dpi="0"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44" name="CuadroTexto 39">
                <a:extLst>
                  <a:ext uri="{FF2B5EF4-FFF2-40B4-BE49-F238E27FC236}">
                    <a16:creationId xmlns:a16="http://schemas.microsoft.com/office/drawing/2014/main" id="{AB8F77AC-3F3D-44AB-ADBC-EA695F97EA67}"/>
                  </a:ext>
                </a:extLst>
              </p:cNvPr>
              <p:cNvSpPr txBox="1"/>
              <p:nvPr/>
            </p:nvSpPr>
            <p:spPr>
              <a:xfrm>
                <a:off x="212918" y="4552659"/>
                <a:ext cx="1967807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</p:grpSp>
        <p:grpSp>
          <p:nvGrpSpPr>
            <p:cNvPr id="45" name="card"/>
            <p:cNvGrpSpPr/>
            <p:nvPr/>
          </p:nvGrpSpPr>
          <p:grpSpPr>
            <a:xfrm>
              <a:off x="4584286" y="4325593"/>
              <a:ext cx="2034481" cy="2296757"/>
              <a:chOff x="203393" y="4272485"/>
              <a:chExt cx="2034481" cy="2296757"/>
            </a:xfrm>
          </p:grpSpPr>
          <p:sp>
            <p:nvSpPr>
              <p:cNvPr id="46" name="CuadroTexto 37">
                <a:extLst>
                  <a:ext uri="{FF2B5EF4-FFF2-40B4-BE49-F238E27FC236}">
                    <a16:creationId xmlns:a16="http://schemas.microsoft.com/office/drawing/2014/main" id="{4ECDE994-CC2B-4E80-A637-C09FFE345795}"/>
                  </a:ext>
                </a:extLst>
              </p:cNvPr>
              <p:cNvSpPr txBox="1"/>
              <p:nvPr/>
            </p:nvSpPr>
            <p:spPr>
              <a:xfrm>
                <a:off x="203393" y="4272485"/>
                <a:ext cx="12411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Terminaciones</a:t>
                </a:r>
              </a:p>
            </p:txBody>
          </p:sp>
          <p:sp>
            <p:nvSpPr>
              <p:cNvPr id="47" name="Rectángulo 38">
                <a:extLst>
                  <a:ext uri="{FF2B5EF4-FFF2-40B4-BE49-F238E27FC236}">
                    <a16:creationId xmlns:a16="http://schemas.microsoft.com/office/drawing/2014/main" id="{06FDDB0A-334D-4D80-A078-5E15DE568629}"/>
                  </a:ext>
                </a:extLst>
              </p:cNvPr>
              <p:cNvSpPr/>
              <p:nvPr/>
            </p:nvSpPr>
            <p:spPr>
              <a:xfrm>
                <a:off x="270068" y="5077326"/>
                <a:ext cx="1967806" cy="1491916"/>
              </a:xfrm>
              <a:prstGeom prst="rect">
                <a:avLst/>
              </a:prstGeom>
              <a:blipFill dpi="0"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1074" t="-71543" r="-6454" b="-30186"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48" name="CuadroTexto 39">
                <a:extLst>
                  <a:ext uri="{FF2B5EF4-FFF2-40B4-BE49-F238E27FC236}">
                    <a16:creationId xmlns:a16="http://schemas.microsoft.com/office/drawing/2014/main" id="{AB8F77AC-3F3D-44AB-ADBC-EA695F97EA67}"/>
                  </a:ext>
                </a:extLst>
              </p:cNvPr>
              <p:cNvSpPr txBox="1"/>
              <p:nvPr/>
            </p:nvSpPr>
            <p:spPr>
              <a:xfrm>
                <a:off x="212918" y="4552659"/>
                <a:ext cx="1967807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900" dirty="0"/>
                  <a:t>Los muebles a medida son piezas únicas creadas para un interior en concreto. </a:t>
                </a:r>
              </a:p>
            </p:txBody>
          </p:sp>
        </p:grpSp>
      </p:grpSp>
      <p:grpSp>
        <p:nvGrpSpPr>
          <p:cNvPr id="27" name="NAVBAR"/>
          <p:cNvGrpSpPr/>
          <p:nvPr/>
        </p:nvGrpSpPr>
        <p:grpSpPr>
          <a:xfrm>
            <a:off x="85724" y="1035693"/>
            <a:ext cx="6686551" cy="294640"/>
            <a:chOff x="85724" y="1035693"/>
            <a:chExt cx="6686551" cy="294640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4CBFB721-C435-4C36-94CE-EE6F7CDB9065}"/>
                </a:ext>
              </a:extLst>
            </p:cNvPr>
            <p:cNvSpPr/>
            <p:nvPr/>
          </p:nvSpPr>
          <p:spPr>
            <a:xfrm>
              <a:off x="85724" y="1035693"/>
              <a:ext cx="6686551" cy="29464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12F8F621-D20B-4CCB-95EA-8F0CC8D84F31}"/>
                </a:ext>
              </a:extLst>
            </p:cNvPr>
            <p:cNvSpPr txBox="1"/>
            <p:nvPr/>
          </p:nvSpPr>
          <p:spPr>
            <a:xfrm>
              <a:off x="3110356" y="1067597"/>
              <a:ext cx="67839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Categorías</a:t>
              </a:r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26E8BA1D-B09C-477C-B692-5497F30E7433}"/>
                </a:ext>
              </a:extLst>
            </p:cNvPr>
            <p:cNvSpPr txBox="1"/>
            <p:nvPr/>
          </p:nvSpPr>
          <p:spPr>
            <a:xfrm>
              <a:off x="3816127" y="1067597"/>
              <a:ext cx="7681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Contáctanos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2646039" y="1067597"/>
              <a:ext cx="43794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Inicio</a:t>
              </a: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EFA41681-276D-4503-AD2B-08ED6EE782BE}"/>
                </a:ext>
              </a:extLst>
            </p:cNvPr>
            <p:cNvSpPr/>
            <p:nvPr/>
          </p:nvSpPr>
          <p:spPr>
            <a:xfrm>
              <a:off x="2736720" y="1300822"/>
              <a:ext cx="432000" cy="2880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1" name="Triángulo isósceles 20">
              <a:extLst>
                <a:ext uri="{FF2B5EF4-FFF2-40B4-BE49-F238E27FC236}">
                  <a16:creationId xmlns:a16="http://schemas.microsoft.com/office/drawing/2014/main" id="{0BA13F8C-788F-4288-A947-1335087737C5}"/>
                </a:ext>
              </a:extLst>
            </p:cNvPr>
            <p:cNvSpPr/>
            <p:nvPr/>
          </p:nvSpPr>
          <p:spPr>
            <a:xfrm rot="10800000">
              <a:off x="3728618" y="1171972"/>
              <a:ext cx="52250" cy="45719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49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4596369" y="1067597"/>
              <a:ext cx="77136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Presupuesto</a:t>
              </a:r>
            </a:p>
          </p:txBody>
        </p:sp>
      </p:grpSp>
      <p:grpSp>
        <p:nvGrpSpPr>
          <p:cNvPr id="55" name="logo"/>
          <p:cNvGrpSpPr/>
          <p:nvPr/>
        </p:nvGrpSpPr>
        <p:grpSpPr>
          <a:xfrm>
            <a:off x="271059" y="290678"/>
            <a:ext cx="2465791" cy="434627"/>
            <a:chOff x="270187" y="402910"/>
            <a:chExt cx="2465791" cy="434627"/>
          </a:xfrm>
        </p:grpSpPr>
        <p:sp>
          <p:nvSpPr>
            <p:cNvPr id="50" name="49 Rectángulo redondeado"/>
            <p:cNvSpPr/>
            <p:nvPr/>
          </p:nvSpPr>
          <p:spPr>
            <a:xfrm>
              <a:off x="270187" y="441903"/>
              <a:ext cx="2465791" cy="39272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sp>
          <p:nvSpPr>
            <p:cNvPr id="36" name="35 CuadroTexto"/>
            <p:cNvSpPr txBox="1"/>
            <p:nvPr/>
          </p:nvSpPr>
          <p:spPr>
            <a:xfrm>
              <a:off x="623422" y="402910"/>
              <a:ext cx="1979963" cy="37159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s-AR" sz="2400" dirty="0">
                  <a:solidFill>
                    <a:schemeClr val="bg1">
                      <a:lumMod val="95000"/>
                    </a:schemeClr>
                  </a:solidFill>
                  <a:effectLst/>
                  <a:latin typeface="Bahnschrift Condensed" pitchFamily="34" charset="0"/>
                </a:rPr>
                <a:t>Anaron</a:t>
              </a:r>
              <a:r>
                <a:rPr lang="es-AR" sz="2400" dirty="0">
                  <a:solidFill>
                    <a:schemeClr val="accent4">
                      <a:lumMod val="60000"/>
                      <a:lumOff val="40000"/>
                    </a:schemeClr>
                  </a:solidFill>
                  <a:effectLst/>
                  <a:latin typeface="Bahnschrift Condensed" pitchFamily="34" charset="0"/>
                </a:rPr>
                <a:t>Carpinteros.</a:t>
              </a:r>
            </a:p>
          </p:txBody>
        </p:sp>
        <p:sp>
          <p:nvSpPr>
            <p:cNvPr id="52" name="51 Elipse"/>
            <p:cNvSpPr/>
            <p:nvPr/>
          </p:nvSpPr>
          <p:spPr>
            <a:xfrm>
              <a:off x="273908" y="443821"/>
              <a:ext cx="393716" cy="393716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4807" r="-91965" b="-967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grpSp>
        <p:nvGrpSpPr>
          <p:cNvPr id="81" name="MODALCONTACTO" hidden="1">
            <a:extLst>
              <a:ext uri="{FF2B5EF4-FFF2-40B4-BE49-F238E27FC236}">
                <a16:creationId xmlns:a16="http://schemas.microsoft.com/office/drawing/2014/main" id="{322E507A-4B42-41BA-88CF-B9001C161F99}"/>
              </a:ext>
            </a:extLst>
          </p:cNvPr>
          <p:cNvGrpSpPr/>
          <p:nvPr/>
        </p:nvGrpSpPr>
        <p:grpSpPr>
          <a:xfrm>
            <a:off x="7153064" y="0"/>
            <a:ext cx="2538791" cy="3311337"/>
            <a:chOff x="9196009" y="4220723"/>
            <a:chExt cx="2538791" cy="3311337"/>
          </a:xfrm>
        </p:grpSpPr>
        <p:sp>
          <p:nvSpPr>
            <p:cNvPr id="87" name="Rectángulo 15">
              <a:extLst>
                <a:ext uri="{FF2B5EF4-FFF2-40B4-BE49-F238E27FC236}">
                  <a16:creationId xmlns:a16="http://schemas.microsoft.com/office/drawing/2014/main" id="{331D6B8B-EA88-4B27-8BC0-163AA4D885C9}"/>
                </a:ext>
              </a:extLst>
            </p:cNvPr>
            <p:cNvSpPr/>
            <p:nvPr/>
          </p:nvSpPr>
          <p:spPr>
            <a:xfrm>
              <a:off x="9196009" y="4220723"/>
              <a:ext cx="2538791" cy="3311337"/>
            </a:xfrm>
            <a:prstGeom prst="roundRect">
              <a:avLst>
                <a:gd name="adj" fmla="val 166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glow rad="101600">
                <a:schemeClr val="bg1">
                  <a:lumMod val="65000"/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cxnSp>
          <p:nvCxnSpPr>
            <p:cNvPr id="88" name="58 Conector recto">
              <a:extLst>
                <a:ext uri="{FF2B5EF4-FFF2-40B4-BE49-F238E27FC236}">
                  <a16:creationId xmlns:a16="http://schemas.microsoft.com/office/drawing/2014/main" id="{B2134724-F31C-46DC-8814-96E19255F9C0}"/>
                </a:ext>
              </a:extLst>
            </p:cNvPr>
            <p:cNvCxnSpPr>
              <a:cxnSpLocks/>
            </p:cNvCxnSpPr>
            <p:nvPr/>
          </p:nvCxnSpPr>
          <p:spPr>
            <a:xfrm>
              <a:off x="9196009" y="4571610"/>
              <a:ext cx="253879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forma">
              <a:extLst>
                <a:ext uri="{FF2B5EF4-FFF2-40B4-BE49-F238E27FC236}">
                  <a16:creationId xmlns:a16="http://schemas.microsoft.com/office/drawing/2014/main" id="{03D8BBE6-0A4B-47D7-9C5F-9017DC2BDDA5}"/>
                </a:ext>
              </a:extLst>
            </p:cNvPr>
            <p:cNvGrpSpPr/>
            <p:nvPr/>
          </p:nvGrpSpPr>
          <p:grpSpPr>
            <a:xfrm>
              <a:off x="9345863" y="4278730"/>
              <a:ext cx="2192429" cy="2844701"/>
              <a:chOff x="2336166" y="7080840"/>
              <a:chExt cx="2192429" cy="2844701"/>
            </a:xfrm>
          </p:grpSpPr>
          <p:sp>
            <p:nvSpPr>
              <p:cNvPr id="102" name="CuadroTexto 13">
                <a:extLst>
                  <a:ext uri="{FF2B5EF4-FFF2-40B4-BE49-F238E27FC236}">
                    <a16:creationId xmlns:a16="http://schemas.microsoft.com/office/drawing/2014/main" id="{43457A13-1A68-4FCE-9FD0-926A98E9C333}"/>
                  </a:ext>
                </a:extLst>
              </p:cNvPr>
              <p:cNvSpPr txBox="1"/>
              <p:nvPr/>
            </p:nvSpPr>
            <p:spPr>
              <a:xfrm>
                <a:off x="2345691" y="7080840"/>
                <a:ext cx="123463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Contacta con nosotros</a:t>
                </a:r>
              </a:p>
            </p:txBody>
          </p:sp>
          <p:sp>
            <p:nvSpPr>
              <p:cNvPr id="103" name="CuadroTexto 13">
                <a:extLst>
                  <a:ext uri="{FF2B5EF4-FFF2-40B4-BE49-F238E27FC236}">
                    <a16:creationId xmlns:a16="http://schemas.microsoft.com/office/drawing/2014/main" id="{50B2C8E2-239F-419E-9254-0B2227B321BF}"/>
                  </a:ext>
                </a:extLst>
              </p:cNvPr>
              <p:cNvSpPr txBox="1"/>
              <p:nvPr/>
            </p:nvSpPr>
            <p:spPr>
              <a:xfrm>
                <a:off x="2336166" y="7509465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Nombre</a:t>
                </a:r>
              </a:p>
            </p:txBody>
          </p:sp>
          <p:sp>
            <p:nvSpPr>
              <p:cNvPr id="104" name="CuadroTexto 13">
                <a:extLst>
                  <a:ext uri="{FF2B5EF4-FFF2-40B4-BE49-F238E27FC236}">
                    <a16:creationId xmlns:a16="http://schemas.microsoft.com/office/drawing/2014/main" id="{E3B81C07-540F-43D4-9467-0FE3BF560E88}"/>
                  </a:ext>
                </a:extLst>
              </p:cNvPr>
              <p:cNvSpPr txBox="1"/>
              <p:nvPr/>
            </p:nvSpPr>
            <p:spPr>
              <a:xfrm>
                <a:off x="2336166" y="8007552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Celular</a:t>
                </a:r>
              </a:p>
            </p:txBody>
          </p:sp>
          <p:sp>
            <p:nvSpPr>
              <p:cNvPr id="105" name="CuadroTexto 13">
                <a:extLst>
                  <a:ext uri="{FF2B5EF4-FFF2-40B4-BE49-F238E27FC236}">
                    <a16:creationId xmlns:a16="http://schemas.microsoft.com/office/drawing/2014/main" id="{90C8E470-310D-44E1-B2A4-396E17C737B5}"/>
                  </a:ext>
                </a:extLst>
              </p:cNvPr>
              <p:cNvSpPr txBox="1"/>
              <p:nvPr/>
            </p:nvSpPr>
            <p:spPr>
              <a:xfrm>
                <a:off x="2336166" y="8535074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Mensaje</a:t>
                </a:r>
              </a:p>
            </p:txBody>
          </p:sp>
          <p:sp>
            <p:nvSpPr>
              <p:cNvPr id="106" name="59 Rectángulo redondeado">
                <a:extLst>
                  <a:ext uri="{FF2B5EF4-FFF2-40B4-BE49-F238E27FC236}">
                    <a16:creationId xmlns:a16="http://schemas.microsoft.com/office/drawing/2014/main" id="{A1A65625-F6B7-48B3-8F94-5737E52E56C1}"/>
                  </a:ext>
                </a:extLst>
              </p:cNvPr>
              <p:cNvSpPr/>
              <p:nvPr/>
            </p:nvSpPr>
            <p:spPr>
              <a:xfrm>
                <a:off x="2385119" y="7740297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07" name="64 Rectángulo redondeado">
                <a:extLst>
                  <a:ext uri="{FF2B5EF4-FFF2-40B4-BE49-F238E27FC236}">
                    <a16:creationId xmlns:a16="http://schemas.microsoft.com/office/drawing/2014/main" id="{607E39D1-2AB4-4525-987F-95E496A64DF5}"/>
                  </a:ext>
                </a:extLst>
              </p:cNvPr>
              <p:cNvSpPr/>
              <p:nvPr/>
            </p:nvSpPr>
            <p:spPr>
              <a:xfrm>
                <a:off x="2385119" y="8238384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08" name="65 Rectángulo redondeado">
                <a:extLst>
                  <a:ext uri="{FF2B5EF4-FFF2-40B4-BE49-F238E27FC236}">
                    <a16:creationId xmlns:a16="http://schemas.microsoft.com/office/drawing/2014/main" id="{8CA8BE85-043A-46E1-A140-86EFCB01059D}"/>
                  </a:ext>
                </a:extLst>
              </p:cNvPr>
              <p:cNvSpPr/>
              <p:nvPr/>
            </p:nvSpPr>
            <p:spPr>
              <a:xfrm>
                <a:off x="2390274" y="8765905"/>
                <a:ext cx="2138321" cy="801517"/>
              </a:xfrm>
              <a:prstGeom prst="roundRect">
                <a:avLst>
                  <a:gd name="adj" fmla="val 8348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grpSp>
            <p:nvGrpSpPr>
              <p:cNvPr id="109" name="button">
                <a:extLst>
                  <a:ext uri="{FF2B5EF4-FFF2-40B4-BE49-F238E27FC236}">
                    <a16:creationId xmlns:a16="http://schemas.microsoft.com/office/drawing/2014/main" id="{3C2F2D46-853B-41FB-98CF-C95DDF25F8A5}"/>
                  </a:ext>
                </a:extLst>
              </p:cNvPr>
              <p:cNvGrpSpPr/>
              <p:nvPr/>
            </p:nvGrpSpPr>
            <p:grpSpPr>
              <a:xfrm>
                <a:off x="2385592" y="9694709"/>
                <a:ext cx="1440000" cy="230832"/>
                <a:chOff x="8974364" y="5113598"/>
                <a:chExt cx="1440000" cy="230832"/>
              </a:xfrm>
            </p:grpSpPr>
            <p:sp>
              <p:nvSpPr>
                <p:cNvPr id="110" name="Rectángulo: esquinas redondeadas 34">
                  <a:extLst>
                    <a:ext uri="{FF2B5EF4-FFF2-40B4-BE49-F238E27FC236}">
                      <a16:creationId xmlns:a16="http://schemas.microsoft.com/office/drawing/2014/main" id="{9BDB20F4-3657-4BCB-86B6-9CCC3FFE0D1D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ound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111" name="CuadroTexto 33">
                  <a:extLst>
                    <a:ext uri="{FF2B5EF4-FFF2-40B4-BE49-F238E27FC236}">
                      <a16:creationId xmlns:a16="http://schemas.microsoft.com/office/drawing/2014/main" id="{CE9C75F1-75DA-403E-AA1F-AA629B96E381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bg1">
                          <a:lumMod val="95000"/>
                        </a:schemeClr>
                      </a:solidFill>
                    </a:rPr>
                    <a:t>Enviá tu solicitud</a:t>
                  </a:r>
                </a:p>
              </p:txBody>
            </p:sp>
          </p:grpSp>
        </p:grpSp>
      </p:grpSp>
      <p:grpSp>
        <p:nvGrpSpPr>
          <p:cNvPr id="121" name="FOOTER">
            <a:extLst>
              <a:ext uri="{FF2B5EF4-FFF2-40B4-BE49-F238E27FC236}">
                <a16:creationId xmlns:a16="http://schemas.microsoft.com/office/drawing/2014/main" id="{25A3B702-714A-4F21-BB24-24C1D845A9AB}"/>
              </a:ext>
            </a:extLst>
          </p:cNvPr>
          <p:cNvGrpSpPr/>
          <p:nvPr/>
        </p:nvGrpSpPr>
        <p:grpSpPr>
          <a:xfrm>
            <a:off x="80856" y="10566116"/>
            <a:ext cx="6686551" cy="3217045"/>
            <a:chOff x="80856" y="8953215"/>
            <a:chExt cx="6686551" cy="3217045"/>
          </a:xfrm>
        </p:grpSpPr>
        <p:sp>
          <p:nvSpPr>
            <p:cNvPr id="57" name="Rectángulo 15">
              <a:extLst>
                <a:ext uri="{FF2B5EF4-FFF2-40B4-BE49-F238E27FC236}">
                  <a16:creationId xmlns:a16="http://schemas.microsoft.com/office/drawing/2014/main" id="{4CBFB721-C435-4C36-94CE-EE6F7CDB9065}"/>
                </a:ext>
              </a:extLst>
            </p:cNvPr>
            <p:cNvSpPr/>
            <p:nvPr/>
          </p:nvSpPr>
          <p:spPr>
            <a:xfrm>
              <a:off x="80856" y="8953215"/>
              <a:ext cx="6686551" cy="3217045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cxnSp>
          <p:nvCxnSpPr>
            <p:cNvPr id="59" name="58 Conector recto"/>
            <p:cNvCxnSpPr/>
            <p:nvPr/>
          </p:nvCxnSpPr>
          <p:spPr>
            <a:xfrm>
              <a:off x="80856" y="9254095"/>
              <a:ext cx="668655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4735510" y="8980547"/>
              <a:ext cx="145745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Seguinos en Redes Sociales</a:t>
              </a:r>
            </a:p>
          </p:txBody>
        </p:sp>
        <p:sp>
          <p:nvSpPr>
            <p:cNvPr id="68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298567" y="8984075"/>
              <a:ext cx="113364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Carpintería Horarios</a:t>
              </a:r>
            </a:p>
          </p:txBody>
        </p:sp>
        <p:sp>
          <p:nvSpPr>
            <p:cNvPr id="69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185893" y="9420646"/>
              <a:ext cx="1902496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Los muebles a medida son piezas únicas creadas para un interior en concreto. </a:t>
              </a:r>
            </a:p>
          </p:txBody>
        </p:sp>
        <p:sp>
          <p:nvSpPr>
            <p:cNvPr id="70" name="CuadroTexto 32">
              <a:extLst>
                <a:ext uri="{FF2B5EF4-FFF2-40B4-BE49-F238E27FC236}">
                  <a16:creationId xmlns:a16="http://schemas.microsoft.com/office/drawing/2014/main" id="{4E14C5DA-E406-4F50-B640-945F830E720D}"/>
                </a:ext>
              </a:extLst>
            </p:cNvPr>
            <p:cNvSpPr txBox="1"/>
            <p:nvPr/>
          </p:nvSpPr>
          <p:spPr>
            <a:xfrm>
              <a:off x="180584" y="10015469"/>
              <a:ext cx="190249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Lunes: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Martes: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Miércoles: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Jueves: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Viernes: 10 a 18hs</a:t>
              </a: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  <a:p>
              <a:endParaRPr lang="es-AR" sz="9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74" name="forma"/>
            <p:cNvGrpSpPr/>
            <p:nvPr/>
          </p:nvGrpSpPr>
          <p:grpSpPr>
            <a:xfrm>
              <a:off x="2310747" y="8984075"/>
              <a:ext cx="2192429" cy="2821841"/>
              <a:chOff x="2336166" y="7103700"/>
              <a:chExt cx="2192429" cy="2821841"/>
            </a:xfrm>
          </p:grpSpPr>
          <p:sp>
            <p:nvSpPr>
              <p:cNvPr id="58" name="CuadroTexto 13">
                <a:extLst>
                  <a:ext uri="{FF2B5EF4-FFF2-40B4-BE49-F238E27FC236}">
                    <a16:creationId xmlns:a16="http://schemas.microsoft.com/office/drawing/2014/main" id="{03135FCD-5123-4C06-8032-E5BD71224B47}"/>
                  </a:ext>
                </a:extLst>
              </p:cNvPr>
              <p:cNvSpPr txBox="1"/>
              <p:nvPr/>
            </p:nvSpPr>
            <p:spPr>
              <a:xfrm>
                <a:off x="2345691" y="7103700"/>
                <a:ext cx="123463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Contacta con nosotros</a:t>
                </a:r>
              </a:p>
            </p:txBody>
          </p:sp>
          <p:sp>
            <p:nvSpPr>
              <p:cNvPr id="61" name="CuadroTexto 13">
                <a:extLst>
                  <a:ext uri="{FF2B5EF4-FFF2-40B4-BE49-F238E27FC236}">
                    <a16:creationId xmlns:a16="http://schemas.microsoft.com/office/drawing/2014/main" id="{03135FCD-5123-4C06-8032-E5BD71224B47}"/>
                  </a:ext>
                </a:extLst>
              </p:cNvPr>
              <p:cNvSpPr txBox="1"/>
              <p:nvPr/>
            </p:nvSpPr>
            <p:spPr>
              <a:xfrm>
                <a:off x="2336166" y="7509465"/>
                <a:ext cx="5709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Nombre</a:t>
                </a:r>
              </a:p>
            </p:txBody>
          </p:sp>
          <p:sp>
            <p:nvSpPr>
              <p:cNvPr id="62" name="CuadroTexto 13">
                <a:extLst>
                  <a:ext uri="{FF2B5EF4-FFF2-40B4-BE49-F238E27FC236}">
                    <a16:creationId xmlns:a16="http://schemas.microsoft.com/office/drawing/2014/main" id="{03135FCD-5123-4C06-8032-E5BD71224B47}"/>
                  </a:ext>
                </a:extLst>
              </p:cNvPr>
              <p:cNvSpPr txBox="1"/>
              <p:nvPr/>
            </p:nvSpPr>
            <p:spPr>
              <a:xfrm>
                <a:off x="2336166" y="8007552"/>
                <a:ext cx="5132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Celular</a:t>
                </a:r>
              </a:p>
            </p:txBody>
          </p:sp>
          <p:sp>
            <p:nvSpPr>
              <p:cNvPr id="63" name="CuadroTexto 13">
                <a:extLst>
                  <a:ext uri="{FF2B5EF4-FFF2-40B4-BE49-F238E27FC236}">
                    <a16:creationId xmlns:a16="http://schemas.microsoft.com/office/drawing/2014/main" id="{03135FCD-5123-4C06-8032-E5BD71224B47}"/>
                  </a:ext>
                </a:extLst>
              </p:cNvPr>
              <p:cNvSpPr txBox="1"/>
              <p:nvPr/>
            </p:nvSpPr>
            <p:spPr>
              <a:xfrm>
                <a:off x="2336166" y="8535074"/>
                <a:ext cx="58702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bg1">
                        <a:lumMod val="95000"/>
                      </a:schemeClr>
                    </a:solidFill>
                  </a:rPr>
                  <a:t>Mensaje</a:t>
                </a:r>
              </a:p>
            </p:txBody>
          </p:sp>
          <p:sp>
            <p:nvSpPr>
              <p:cNvPr id="60" name="59 Rectángulo redondeado"/>
              <p:cNvSpPr/>
              <p:nvPr/>
            </p:nvSpPr>
            <p:spPr>
              <a:xfrm>
                <a:off x="2385119" y="7740297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65" name="64 Rectángulo redondeado"/>
              <p:cNvSpPr/>
              <p:nvPr/>
            </p:nvSpPr>
            <p:spPr>
              <a:xfrm>
                <a:off x="2385119" y="8238384"/>
                <a:ext cx="2138321" cy="2462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66" name="65 Rectángulo redondeado"/>
              <p:cNvSpPr/>
              <p:nvPr/>
            </p:nvSpPr>
            <p:spPr>
              <a:xfrm>
                <a:off x="2390274" y="8765905"/>
                <a:ext cx="2138321" cy="801517"/>
              </a:xfrm>
              <a:prstGeom prst="roundRect">
                <a:avLst>
                  <a:gd name="adj" fmla="val 8348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grpSp>
            <p:nvGrpSpPr>
              <p:cNvPr id="64" name="button"/>
              <p:cNvGrpSpPr/>
              <p:nvPr/>
            </p:nvGrpSpPr>
            <p:grpSpPr>
              <a:xfrm>
                <a:off x="2385592" y="9694709"/>
                <a:ext cx="1440000" cy="230832"/>
                <a:chOff x="8974364" y="5113598"/>
                <a:chExt cx="1440000" cy="230832"/>
              </a:xfrm>
            </p:grpSpPr>
            <p:sp>
              <p:nvSpPr>
                <p:cNvPr id="72" name="Rectángulo: esquinas redondeadas 34">
                  <a:extLst>
                    <a:ext uri="{FF2B5EF4-FFF2-40B4-BE49-F238E27FC236}">
                      <a16:creationId xmlns:a16="http://schemas.microsoft.com/office/drawing/2014/main" id="{449FDB9A-52E7-4241-A3ED-6664ABD0D6AA}"/>
                    </a:ext>
                  </a:extLst>
                </p:cNvPr>
                <p:cNvSpPr/>
                <p:nvPr/>
              </p:nvSpPr>
              <p:spPr>
                <a:xfrm>
                  <a:off x="8974364" y="5121014"/>
                  <a:ext cx="1440000" cy="216000"/>
                </a:xfrm>
                <a:prstGeom prst="roundRect">
                  <a:avLst/>
                </a:prstGeom>
                <a:noFill/>
                <a:ln w="9525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  <p:sp>
              <p:nvSpPr>
                <p:cNvPr id="73" name="CuadroTexto 33">
                  <a:extLst>
                    <a:ext uri="{FF2B5EF4-FFF2-40B4-BE49-F238E27FC236}">
                      <a16:creationId xmlns:a16="http://schemas.microsoft.com/office/drawing/2014/main" id="{92822038-0C91-472E-AD2F-169640470D55}"/>
                    </a:ext>
                  </a:extLst>
                </p:cNvPr>
                <p:cNvSpPr txBox="1"/>
                <p:nvPr/>
              </p:nvSpPr>
              <p:spPr>
                <a:xfrm>
                  <a:off x="9202884" y="5113598"/>
                  <a:ext cx="982961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AR" sz="900" dirty="0">
                      <a:solidFill>
                        <a:schemeClr val="bg1">
                          <a:lumMod val="95000"/>
                        </a:schemeClr>
                      </a:solidFill>
                    </a:rPr>
                    <a:t>Enviá tu solicitud</a:t>
                  </a:r>
                </a:p>
              </p:txBody>
            </p:sp>
          </p:grpSp>
        </p:grpSp>
        <p:pic>
          <p:nvPicPr>
            <p:cNvPr id="1027" name="Picture 3" descr="C:\Users\Martin\AppData\Local\Microsoft\Windows\INetCache\IE\Z791B8QY\77102-whatsapp-computer-call-telephone-icons-png-image-high-quality[1].pn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0581" y="9423823"/>
              <a:ext cx="232392" cy="232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9421528"/>
              <a:ext cx="66236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Whatsapp</a:t>
              </a:r>
            </a:p>
          </p:txBody>
        </p:sp>
        <p:sp>
          <p:nvSpPr>
            <p:cNvPr id="75" name="74 Elipse"/>
            <p:cNvSpPr/>
            <p:nvPr/>
          </p:nvSpPr>
          <p:spPr>
            <a:xfrm>
              <a:off x="4831577" y="9772668"/>
              <a:ext cx="230400" cy="230400"/>
            </a:xfrm>
            <a:prstGeom prst="ellipse">
              <a:avLst/>
            </a:prstGeom>
            <a:blipFill dpi="0"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2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9774252"/>
              <a:ext cx="63350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Facebook</a:t>
              </a:r>
            </a:p>
          </p:txBody>
        </p:sp>
        <p:sp>
          <p:nvSpPr>
            <p:cNvPr id="84" name="83 Elipse"/>
            <p:cNvSpPr/>
            <p:nvPr/>
          </p:nvSpPr>
          <p:spPr>
            <a:xfrm>
              <a:off x="4831577" y="10118995"/>
              <a:ext cx="230400" cy="230400"/>
            </a:xfrm>
            <a:prstGeom prst="ellipse">
              <a:avLst/>
            </a:prstGeom>
            <a:blipFill dpi="0"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7237" t="-8270" r="-7842" b="-6809"/>
              </a:stretch>
            </a:blipFill>
            <a:ln w="952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85" name="CuadroTexto 13">
              <a:extLst>
                <a:ext uri="{FF2B5EF4-FFF2-40B4-BE49-F238E27FC236}">
                  <a16:creationId xmlns:a16="http://schemas.microsoft.com/office/drawing/2014/main" id="{03135FCD-5123-4C06-8032-E5BD71224B47}"/>
                </a:ext>
              </a:extLst>
            </p:cNvPr>
            <p:cNvSpPr txBox="1"/>
            <p:nvPr/>
          </p:nvSpPr>
          <p:spPr>
            <a:xfrm>
              <a:off x="5086799" y="10123392"/>
              <a:ext cx="65434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Instagram</a:t>
              </a:r>
            </a:p>
          </p:txBody>
        </p:sp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id="{2A3944BC-D9CC-418E-B12A-D6072656B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tretch>
              <a:fillRect/>
            </a:stretch>
          </p:blipFill>
          <p:spPr>
            <a:xfrm>
              <a:off x="264472" y="11409075"/>
              <a:ext cx="252000" cy="252000"/>
            </a:xfrm>
            <a:prstGeom prst="rect">
              <a:avLst/>
            </a:prstGeom>
          </p:spPr>
        </p:pic>
        <p:sp>
          <p:nvSpPr>
            <p:cNvPr id="83" name="CuadroTexto 13">
              <a:extLst>
                <a:ext uri="{FF2B5EF4-FFF2-40B4-BE49-F238E27FC236}">
                  <a16:creationId xmlns:a16="http://schemas.microsoft.com/office/drawing/2014/main" id="{84DA55B2-1452-468A-87ED-A8BE688DD64E}"/>
                </a:ext>
              </a:extLst>
            </p:cNvPr>
            <p:cNvSpPr txBox="1"/>
            <p:nvPr/>
          </p:nvSpPr>
          <p:spPr>
            <a:xfrm>
              <a:off x="477154" y="11424682"/>
              <a:ext cx="163378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900" dirty="0">
                  <a:solidFill>
                    <a:schemeClr val="bg1">
                      <a:lumMod val="95000"/>
                    </a:schemeClr>
                  </a:solidFill>
                </a:rPr>
                <a:t>Email: consultas@anaron.com</a:t>
              </a:r>
            </a:p>
          </p:txBody>
        </p:sp>
        <p:sp>
          <p:nvSpPr>
            <p:cNvPr id="120" name="Rectángulo 119">
              <a:extLst>
                <a:ext uri="{FF2B5EF4-FFF2-40B4-BE49-F238E27FC236}">
                  <a16:creationId xmlns:a16="http://schemas.microsoft.com/office/drawing/2014/main" id="{822FD823-45C9-4C44-9529-B5C6B0E48858}"/>
                </a:ext>
              </a:extLst>
            </p:cNvPr>
            <p:cNvSpPr/>
            <p:nvPr/>
          </p:nvSpPr>
          <p:spPr>
            <a:xfrm>
              <a:off x="4830582" y="10633943"/>
              <a:ext cx="1633782" cy="1173827"/>
            </a:xfrm>
            <a:prstGeom prst="rect">
              <a:avLst/>
            </a:prstGeom>
            <a:blipFill dpi="0"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id="{08D92798-CC7C-49C5-B93D-F6DB075EE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6"/>
                </a:ext>
              </a:extLst>
            </a:blip>
            <a:stretch>
              <a:fillRect/>
            </a:stretch>
          </p:blipFill>
          <p:spPr>
            <a:xfrm>
              <a:off x="4835832" y="10436573"/>
              <a:ext cx="230400" cy="344925"/>
            </a:xfrm>
            <a:prstGeom prst="rect">
              <a:avLst/>
            </a:prstGeom>
          </p:spPr>
        </p:pic>
      </p:grpSp>
      <p:sp>
        <p:nvSpPr>
          <p:cNvPr id="128" name="Rectángulo 127">
            <a:extLst>
              <a:ext uri="{FF2B5EF4-FFF2-40B4-BE49-F238E27FC236}">
                <a16:creationId xmlns:a16="http://schemas.microsoft.com/office/drawing/2014/main" id="{A2B14AFC-B123-4E7D-AB60-F7814516C676}"/>
              </a:ext>
            </a:extLst>
          </p:cNvPr>
          <p:cNvSpPr/>
          <p:nvPr/>
        </p:nvSpPr>
        <p:spPr>
          <a:xfrm>
            <a:off x="71069" y="4028550"/>
            <a:ext cx="6686550" cy="35436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1029" name="card">
            <a:extLst>
              <a:ext uri="{FF2B5EF4-FFF2-40B4-BE49-F238E27FC236}">
                <a16:creationId xmlns:a16="http://schemas.microsoft.com/office/drawing/2014/main" id="{66AFAE2C-B36F-42AA-84F1-FAE1D750A411}"/>
              </a:ext>
            </a:extLst>
          </p:cNvPr>
          <p:cNvGrpSpPr/>
          <p:nvPr/>
        </p:nvGrpSpPr>
        <p:grpSpPr>
          <a:xfrm>
            <a:off x="164989" y="4970694"/>
            <a:ext cx="1526394" cy="2272624"/>
            <a:chOff x="203393" y="4593549"/>
            <a:chExt cx="1526394" cy="2272624"/>
          </a:xfrm>
        </p:grpSpPr>
        <p:sp>
          <p:nvSpPr>
            <p:cNvPr id="1024" name="Rectángulo: esquinas redondeadas 1023">
              <a:extLst>
                <a:ext uri="{FF2B5EF4-FFF2-40B4-BE49-F238E27FC236}">
                  <a16:creationId xmlns:a16="http://schemas.microsoft.com/office/drawing/2014/main" id="{11E10588-9E90-4645-8143-89F39D519957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38" name="CuadroTexto 137">
              <a:extLst>
                <a:ext uri="{FF2B5EF4-FFF2-40B4-BE49-F238E27FC236}">
                  <a16:creationId xmlns:a16="http://schemas.microsoft.com/office/drawing/2014/main" id="{2EB6A345-D05C-4867-BA08-9DC313A4848B}"/>
                </a:ext>
              </a:extLst>
            </p:cNvPr>
            <p:cNvSpPr txBox="1"/>
            <p:nvPr/>
          </p:nvSpPr>
          <p:spPr>
            <a:xfrm>
              <a:off x="594556" y="5774659"/>
              <a:ext cx="73930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Botiquines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9" name="Rectángulo: esquinas superiores redondeadas 138">
              <a:extLst>
                <a:ext uri="{FF2B5EF4-FFF2-40B4-BE49-F238E27FC236}">
                  <a16:creationId xmlns:a16="http://schemas.microsoft.com/office/drawing/2014/main" id="{C156ADBF-63CC-48F6-B539-CDD6EB2A67C9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3890" t="-78950" r="-16722" b="-5918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40" name="CuadroTexto 139">
              <a:extLst>
                <a:ext uri="{FF2B5EF4-FFF2-40B4-BE49-F238E27FC236}">
                  <a16:creationId xmlns:a16="http://schemas.microsoft.com/office/drawing/2014/main" id="{8FF05F36-CCAE-4712-87D1-C620965C71C7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028" name="button">
              <a:extLst>
                <a:ext uri="{FF2B5EF4-FFF2-40B4-BE49-F238E27FC236}">
                  <a16:creationId xmlns:a16="http://schemas.microsoft.com/office/drawing/2014/main" id="{74BFEBFD-3D8A-4049-9219-7BBE77D98335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41" name="Rectángulo: esquinas redondeadas 140">
                <a:extLst>
                  <a:ext uri="{FF2B5EF4-FFF2-40B4-BE49-F238E27FC236}">
                    <a16:creationId xmlns:a16="http://schemas.microsoft.com/office/drawing/2014/main" id="{BA9D9E1D-9B47-48BD-BDE2-CE9DC168A914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42" name="CuadroTexto 141">
                <a:extLst>
                  <a:ext uri="{FF2B5EF4-FFF2-40B4-BE49-F238E27FC236}">
                    <a16:creationId xmlns:a16="http://schemas.microsoft.com/office/drawing/2014/main" id="{8E88C500-9970-4AB0-828C-44D65F0AF6AB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026" name="Imagen 1025">
                <a:extLst>
                  <a:ext uri="{FF2B5EF4-FFF2-40B4-BE49-F238E27FC236}">
                    <a16:creationId xmlns:a16="http://schemas.microsoft.com/office/drawing/2014/main" id="{6197F36B-4C4B-4E47-A8AB-05599BD81F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19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sp>
        <p:nvSpPr>
          <p:cNvPr id="1030" name="Rectángulo 1029">
            <a:extLst>
              <a:ext uri="{FF2B5EF4-FFF2-40B4-BE49-F238E27FC236}">
                <a16:creationId xmlns:a16="http://schemas.microsoft.com/office/drawing/2014/main" id="{E605E5F5-456F-49F4-8742-89883DA28736}"/>
              </a:ext>
            </a:extLst>
          </p:cNvPr>
          <p:cNvSpPr/>
          <p:nvPr/>
        </p:nvSpPr>
        <p:spPr>
          <a:xfrm>
            <a:off x="71068" y="4032094"/>
            <a:ext cx="6686551" cy="3497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4" name="Titulo">
            <a:extLst>
              <a:ext uri="{FF2B5EF4-FFF2-40B4-BE49-F238E27FC236}">
                <a16:creationId xmlns:a16="http://schemas.microsoft.com/office/drawing/2014/main" id="{A0B3A2D6-9976-456B-8260-62FB589DF6C3}"/>
              </a:ext>
            </a:extLst>
          </p:cNvPr>
          <p:cNvSpPr txBox="1"/>
          <p:nvPr/>
        </p:nvSpPr>
        <p:spPr>
          <a:xfrm>
            <a:off x="2521304" y="4038375"/>
            <a:ext cx="1819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>
                <a:solidFill>
                  <a:schemeClr val="accent2">
                    <a:lumMod val="50000"/>
                  </a:schemeClr>
                </a:solidFill>
              </a:rPr>
              <a:t>Producto mas vendido</a:t>
            </a:r>
          </a:p>
        </p:txBody>
      </p:sp>
      <p:cxnSp>
        <p:nvCxnSpPr>
          <p:cNvPr id="1032" name="Conector recto 1031">
            <a:extLst>
              <a:ext uri="{FF2B5EF4-FFF2-40B4-BE49-F238E27FC236}">
                <a16:creationId xmlns:a16="http://schemas.microsoft.com/office/drawing/2014/main" id="{2D139BAC-ADC2-4C29-A509-1983E15D4E66}"/>
              </a:ext>
            </a:extLst>
          </p:cNvPr>
          <p:cNvCxnSpPr/>
          <p:nvPr/>
        </p:nvCxnSpPr>
        <p:spPr>
          <a:xfrm>
            <a:off x="66306" y="4378494"/>
            <a:ext cx="669633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3" name="card">
            <a:extLst>
              <a:ext uri="{FF2B5EF4-FFF2-40B4-BE49-F238E27FC236}">
                <a16:creationId xmlns:a16="http://schemas.microsoft.com/office/drawing/2014/main" id="{37E5275A-FEE3-48EF-A7C0-B5764B1C0F32}"/>
              </a:ext>
            </a:extLst>
          </p:cNvPr>
          <p:cNvGrpSpPr/>
          <p:nvPr/>
        </p:nvGrpSpPr>
        <p:grpSpPr>
          <a:xfrm>
            <a:off x="1820832" y="4970694"/>
            <a:ext cx="1526394" cy="2272624"/>
            <a:chOff x="203393" y="4593549"/>
            <a:chExt cx="1526394" cy="2272624"/>
          </a:xfrm>
        </p:grpSpPr>
        <p:sp>
          <p:nvSpPr>
            <p:cNvPr id="154" name="Rectángulo: esquinas redondeadas 153">
              <a:extLst>
                <a:ext uri="{FF2B5EF4-FFF2-40B4-BE49-F238E27FC236}">
                  <a16:creationId xmlns:a16="http://schemas.microsoft.com/office/drawing/2014/main" id="{CEF7D542-0C0E-4213-B85D-DB2A011C5D05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5" name="CuadroTexto 154">
              <a:extLst>
                <a:ext uri="{FF2B5EF4-FFF2-40B4-BE49-F238E27FC236}">
                  <a16:creationId xmlns:a16="http://schemas.microsoft.com/office/drawing/2014/main" id="{EF1D722E-CB8E-4468-A2AC-A41FE5DEB6D8}"/>
                </a:ext>
              </a:extLst>
            </p:cNvPr>
            <p:cNvSpPr txBox="1"/>
            <p:nvPr/>
          </p:nvSpPr>
          <p:spPr>
            <a:xfrm>
              <a:off x="629020" y="5774659"/>
              <a:ext cx="67037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Ventanas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6" name="Rectángulo: esquinas superiores redondeadas 155">
              <a:extLst>
                <a:ext uri="{FF2B5EF4-FFF2-40B4-BE49-F238E27FC236}">
                  <a16:creationId xmlns:a16="http://schemas.microsoft.com/office/drawing/2014/main" id="{DF5C3F99-F99C-4626-8EA2-6C72A5C4E9EB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57" name="CuadroTexto 156">
              <a:extLst>
                <a:ext uri="{FF2B5EF4-FFF2-40B4-BE49-F238E27FC236}">
                  <a16:creationId xmlns:a16="http://schemas.microsoft.com/office/drawing/2014/main" id="{128CA96D-AD59-4BDB-82BD-BB5D7502966E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58" name="button">
              <a:extLst>
                <a:ext uri="{FF2B5EF4-FFF2-40B4-BE49-F238E27FC236}">
                  <a16:creationId xmlns:a16="http://schemas.microsoft.com/office/drawing/2014/main" id="{B4D38793-16E7-4C9B-9F0B-4644FC925352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59" name="Rectángulo: esquinas redondeadas 158">
                <a:extLst>
                  <a:ext uri="{FF2B5EF4-FFF2-40B4-BE49-F238E27FC236}">
                    <a16:creationId xmlns:a16="http://schemas.microsoft.com/office/drawing/2014/main" id="{829D3809-2894-4A85-BFE9-809BA2A5EB48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60" name="CuadroTexto 159">
                <a:extLst>
                  <a:ext uri="{FF2B5EF4-FFF2-40B4-BE49-F238E27FC236}">
                    <a16:creationId xmlns:a16="http://schemas.microsoft.com/office/drawing/2014/main" id="{5B9147F5-642D-497B-B73A-BD3974B77753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61" name="Imagen 160">
                <a:extLst>
                  <a:ext uri="{FF2B5EF4-FFF2-40B4-BE49-F238E27FC236}">
                    <a16:creationId xmlns:a16="http://schemas.microsoft.com/office/drawing/2014/main" id="{58DB0195-A03D-4795-9118-8B44D1FB8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19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162" name="card">
            <a:extLst>
              <a:ext uri="{FF2B5EF4-FFF2-40B4-BE49-F238E27FC236}">
                <a16:creationId xmlns:a16="http://schemas.microsoft.com/office/drawing/2014/main" id="{DFC91AC9-B6DD-438C-A3CD-8844906A48DD}"/>
              </a:ext>
            </a:extLst>
          </p:cNvPr>
          <p:cNvGrpSpPr/>
          <p:nvPr/>
        </p:nvGrpSpPr>
        <p:grpSpPr>
          <a:xfrm>
            <a:off x="3476675" y="4970694"/>
            <a:ext cx="1526394" cy="2272624"/>
            <a:chOff x="203393" y="4593549"/>
            <a:chExt cx="1526394" cy="2272624"/>
          </a:xfrm>
        </p:grpSpPr>
        <p:sp>
          <p:nvSpPr>
            <p:cNvPr id="163" name="Rectángulo: esquinas redondeadas 162">
              <a:extLst>
                <a:ext uri="{FF2B5EF4-FFF2-40B4-BE49-F238E27FC236}">
                  <a16:creationId xmlns:a16="http://schemas.microsoft.com/office/drawing/2014/main" id="{AE435B5D-A621-4F08-B039-891CA7FF7A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64" name="CuadroTexto 163">
              <a:extLst>
                <a:ext uri="{FF2B5EF4-FFF2-40B4-BE49-F238E27FC236}">
                  <a16:creationId xmlns:a16="http://schemas.microsoft.com/office/drawing/2014/main" id="{740D2592-714B-4B3E-8247-2CF252F15A89}"/>
                </a:ext>
              </a:extLst>
            </p:cNvPr>
            <p:cNvSpPr txBox="1"/>
            <p:nvPr/>
          </p:nvSpPr>
          <p:spPr>
            <a:xfrm>
              <a:off x="697949" y="5774659"/>
              <a:ext cx="5325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Cocina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5" name="Rectángulo: esquinas superiores redondeadas 164">
              <a:extLst>
                <a:ext uri="{FF2B5EF4-FFF2-40B4-BE49-F238E27FC236}">
                  <a16:creationId xmlns:a16="http://schemas.microsoft.com/office/drawing/2014/main" id="{C53DAC67-9F5B-49D5-8017-239A6CDF0E36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3129" t="-2749" r="-3674" b="-857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66" name="CuadroTexto 165">
              <a:extLst>
                <a:ext uri="{FF2B5EF4-FFF2-40B4-BE49-F238E27FC236}">
                  <a16:creationId xmlns:a16="http://schemas.microsoft.com/office/drawing/2014/main" id="{7817744A-EC62-4356-9E09-1F1E6543BB45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67" name="button">
              <a:extLst>
                <a:ext uri="{FF2B5EF4-FFF2-40B4-BE49-F238E27FC236}">
                  <a16:creationId xmlns:a16="http://schemas.microsoft.com/office/drawing/2014/main" id="{7AFC0044-6F66-4364-9D98-368DE6534BEC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68" name="Rectángulo: esquinas redondeadas 167">
                <a:extLst>
                  <a:ext uri="{FF2B5EF4-FFF2-40B4-BE49-F238E27FC236}">
                    <a16:creationId xmlns:a16="http://schemas.microsoft.com/office/drawing/2014/main" id="{C819ABCB-4188-4E11-94E7-F88C0E21B1AA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69" name="CuadroTexto 168">
                <a:extLst>
                  <a:ext uri="{FF2B5EF4-FFF2-40B4-BE49-F238E27FC236}">
                    <a16:creationId xmlns:a16="http://schemas.microsoft.com/office/drawing/2014/main" id="{004A73FD-10B8-40FE-8E82-3F9BFC6415FD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70" name="Imagen 169">
                <a:extLst>
                  <a:ext uri="{FF2B5EF4-FFF2-40B4-BE49-F238E27FC236}">
                    <a16:creationId xmlns:a16="http://schemas.microsoft.com/office/drawing/2014/main" id="{1ADA6C58-F727-4839-A212-C6A1C14D8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19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grpSp>
        <p:nvGrpSpPr>
          <p:cNvPr id="180" name="card">
            <a:extLst>
              <a:ext uri="{FF2B5EF4-FFF2-40B4-BE49-F238E27FC236}">
                <a16:creationId xmlns:a16="http://schemas.microsoft.com/office/drawing/2014/main" id="{8606434D-184C-4DBB-B825-81620F30E4E0}"/>
              </a:ext>
            </a:extLst>
          </p:cNvPr>
          <p:cNvGrpSpPr/>
          <p:nvPr/>
        </p:nvGrpSpPr>
        <p:grpSpPr>
          <a:xfrm>
            <a:off x="5132519" y="4959688"/>
            <a:ext cx="1526394" cy="2272624"/>
            <a:chOff x="203393" y="4593549"/>
            <a:chExt cx="1526394" cy="2272624"/>
          </a:xfrm>
        </p:grpSpPr>
        <p:sp>
          <p:nvSpPr>
            <p:cNvPr id="181" name="Rectángulo: esquinas redondeadas 180">
              <a:extLst>
                <a:ext uri="{FF2B5EF4-FFF2-40B4-BE49-F238E27FC236}">
                  <a16:creationId xmlns:a16="http://schemas.microsoft.com/office/drawing/2014/main" id="{E8520FA3-BB62-4EA3-87B8-0190ABDCC542}"/>
                </a:ext>
              </a:extLst>
            </p:cNvPr>
            <p:cNvSpPr/>
            <p:nvPr/>
          </p:nvSpPr>
          <p:spPr>
            <a:xfrm>
              <a:off x="208157" y="4593549"/>
              <a:ext cx="1521630" cy="2272624"/>
            </a:xfrm>
            <a:prstGeom prst="roundRect">
              <a:avLst>
                <a:gd name="adj" fmla="val 2157"/>
              </a:avLst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  <a:effectLst>
              <a:glow rad="63500">
                <a:schemeClr val="bg1">
                  <a:lumMod val="8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82" name="CuadroTexto 181">
              <a:extLst>
                <a:ext uri="{FF2B5EF4-FFF2-40B4-BE49-F238E27FC236}">
                  <a16:creationId xmlns:a16="http://schemas.microsoft.com/office/drawing/2014/main" id="{1E91DF6C-842E-4A32-A28B-75264BEFC09F}"/>
                </a:ext>
              </a:extLst>
            </p:cNvPr>
            <p:cNvSpPr txBox="1"/>
            <p:nvPr/>
          </p:nvSpPr>
          <p:spPr>
            <a:xfrm>
              <a:off x="673904" y="5774659"/>
              <a:ext cx="58060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1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Puertas</a:t>
              </a:r>
              <a:endParaRPr lang="es-AR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83" name="Rectángulo: esquinas superiores redondeadas 182">
              <a:extLst>
                <a:ext uri="{FF2B5EF4-FFF2-40B4-BE49-F238E27FC236}">
                  <a16:creationId xmlns:a16="http://schemas.microsoft.com/office/drawing/2014/main" id="{94C0EED7-16BE-465F-B645-3D2D2E5CAD20}"/>
                </a:ext>
              </a:extLst>
            </p:cNvPr>
            <p:cNvSpPr/>
            <p:nvPr/>
          </p:nvSpPr>
          <p:spPr>
            <a:xfrm>
              <a:off x="208158" y="4593549"/>
              <a:ext cx="1521629" cy="1153641"/>
            </a:xfrm>
            <a:prstGeom prst="round2SameRect">
              <a:avLst>
                <a:gd name="adj1" fmla="val 2631"/>
                <a:gd name="adj2" fmla="val 0"/>
              </a:avLst>
            </a:prstGeom>
            <a:blipFill dpi="0" rotWithShape="1"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84" name="CuadroTexto 183">
              <a:extLst>
                <a:ext uri="{FF2B5EF4-FFF2-40B4-BE49-F238E27FC236}">
                  <a16:creationId xmlns:a16="http://schemas.microsoft.com/office/drawing/2014/main" id="{BE252EC3-4706-452C-83E5-34F2E4CBBEA1}"/>
                </a:ext>
              </a:extLst>
            </p:cNvPr>
            <p:cNvSpPr txBox="1"/>
            <p:nvPr/>
          </p:nvSpPr>
          <p:spPr>
            <a:xfrm>
              <a:off x="203393" y="5969226"/>
              <a:ext cx="1521630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900" dirty="0"/>
                <a:t>Los muebles a medida son piezas únicas creadas para un interior en concreto. </a:t>
              </a:r>
            </a:p>
          </p:txBody>
        </p:sp>
        <p:grpSp>
          <p:nvGrpSpPr>
            <p:cNvPr id="185" name="button">
              <a:extLst>
                <a:ext uri="{FF2B5EF4-FFF2-40B4-BE49-F238E27FC236}">
                  <a16:creationId xmlns:a16="http://schemas.microsoft.com/office/drawing/2014/main" id="{1F9AD0A7-C26B-4E76-9F9F-FA094ECA25A0}"/>
                </a:ext>
              </a:extLst>
            </p:cNvPr>
            <p:cNvGrpSpPr/>
            <p:nvPr/>
          </p:nvGrpSpPr>
          <p:grpSpPr>
            <a:xfrm>
              <a:off x="592121" y="6509838"/>
              <a:ext cx="744175" cy="230832"/>
              <a:chOff x="561975" y="6398986"/>
              <a:chExt cx="744175" cy="230832"/>
            </a:xfrm>
          </p:grpSpPr>
          <p:sp>
            <p:nvSpPr>
              <p:cNvPr id="186" name="Rectángulo: esquinas redondeadas 185">
                <a:extLst>
                  <a:ext uri="{FF2B5EF4-FFF2-40B4-BE49-F238E27FC236}">
                    <a16:creationId xmlns:a16="http://schemas.microsoft.com/office/drawing/2014/main" id="{C54DDE4C-39C0-4C06-9547-8A12583F40B3}"/>
                  </a:ext>
                </a:extLst>
              </p:cNvPr>
              <p:cNvSpPr/>
              <p:nvPr/>
            </p:nvSpPr>
            <p:spPr>
              <a:xfrm>
                <a:off x="561975" y="6406402"/>
                <a:ext cx="714375" cy="216000"/>
              </a:xfrm>
              <a:prstGeom prst="roundRect">
                <a:avLst/>
              </a:prstGeom>
              <a:solidFill>
                <a:schemeClr val="accent4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  <p:sp>
            <p:nvSpPr>
              <p:cNvPr id="187" name="CuadroTexto 186">
                <a:extLst>
                  <a:ext uri="{FF2B5EF4-FFF2-40B4-BE49-F238E27FC236}">
                    <a16:creationId xmlns:a16="http://schemas.microsoft.com/office/drawing/2014/main" id="{D32167C6-0A85-4885-9F4B-6926729BE521}"/>
                  </a:ext>
                </a:extLst>
              </p:cNvPr>
              <p:cNvSpPr txBox="1"/>
              <p:nvPr/>
            </p:nvSpPr>
            <p:spPr>
              <a:xfrm>
                <a:off x="711115" y="6398986"/>
                <a:ext cx="5950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A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Ver más.</a:t>
                </a:r>
              </a:p>
            </p:txBody>
          </p:sp>
          <p:pic>
            <p:nvPicPr>
              <p:cNvPr id="188" name="Imagen 187">
                <a:extLst>
                  <a:ext uri="{FF2B5EF4-FFF2-40B4-BE49-F238E27FC236}">
                    <a16:creationId xmlns:a16="http://schemas.microsoft.com/office/drawing/2014/main" id="{854FA621-F61D-4BF6-AFB2-BA8C74CA1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19"/>
                  </a:ext>
                </a:extLst>
              </a:blip>
              <a:stretch>
                <a:fillRect/>
              </a:stretch>
            </p:blipFill>
            <p:spPr>
              <a:xfrm>
                <a:off x="623836" y="6474919"/>
                <a:ext cx="152838" cy="78966"/>
              </a:xfrm>
              <a:prstGeom prst="rect">
                <a:avLst/>
              </a:prstGeom>
            </p:spPr>
          </p:pic>
        </p:grpSp>
      </p:grpSp>
      <p:sp>
        <p:nvSpPr>
          <p:cNvPr id="189" name="Titulo">
            <a:extLst>
              <a:ext uri="{FF2B5EF4-FFF2-40B4-BE49-F238E27FC236}">
                <a16:creationId xmlns:a16="http://schemas.microsoft.com/office/drawing/2014/main" id="{89952FC4-C04B-4459-B5D3-D6F78460E911}"/>
              </a:ext>
            </a:extLst>
          </p:cNvPr>
          <p:cNvSpPr txBox="1"/>
          <p:nvPr/>
        </p:nvSpPr>
        <p:spPr>
          <a:xfrm>
            <a:off x="792912" y="4385906"/>
            <a:ext cx="5242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900" dirty="0">
                <a:solidFill>
                  <a:schemeClr val="bg2">
                    <a:lumMod val="50000"/>
                  </a:schemeClr>
                </a:solidFill>
              </a:rPr>
              <a:t>Un producto es el más vendido significa que mucha gente lo está comprando y por lo tanto se percibe como un producto fiable.</a:t>
            </a:r>
          </a:p>
        </p:txBody>
      </p:sp>
      <p:grpSp>
        <p:nvGrpSpPr>
          <p:cNvPr id="1040" name="badge">
            <a:extLst>
              <a:ext uri="{FF2B5EF4-FFF2-40B4-BE49-F238E27FC236}">
                <a16:creationId xmlns:a16="http://schemas.microsoft.com/office/drawing/2014/main" id="{7C2B4DEC-CF12-4039-A16E-751829BE1E38}"/>
              </a:ext>
            </a:extLst>
          </p:cNvPr>
          <p:cNvGrpSpPr/>
          <p:nvPr/>
        </p:nvGrpSpPr>
        <p:grpSpPr>
          <a:xfrm>
            <a:off x="182864" y="5930488"/>
            <a:ext cx="421910" cy="200055"/>
            <a:chOff x="107377" y="5756625"/>
            <a:chExt cx="421910" cy="200055"/>
          </a:xfrm>
        </p:grpSpPr>
        <p:sp>
          <p:nvSpPr>
            <p:cNvPr id="1038" name="Rectángulo: esquinas redondeadas 1037">
              <a:extLst>
                <a:ext uri="{FF2B5EF4-FFF2-40B4-BE49-F238E27FC236}">
                  <a16:creationId xmlns:a16="http://schemas.microsoft.com/office/drawing/2014/main" id="{1E0263B2-B0AA-49C1-8DE9-AA47D4A8EABC}"/>
                </a:ext>
              </a:extLst>
            </p:cNvPr>
            <p:cNvSpPr/>
            <p:nvPr/>
          </p:nvSpPr>
          <p:spPr>
            <a:xfrm>
              <a:off x="121154" y="5795837"/>
              <a:ext cx="394357" cy="121630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900" dirty="0"/>
            </a:p>
          </p:txBody>
        </p:sp>
        <p:sp>
          <p:nvSpPr>
            <p:cNvPr id="1039" name="CuadroTexto 1038">
              <a:extLst>
                <a:ext uri="{FF2B5EF4-FFF2-40B4-BE49-F238E27FC236}">
                  <a16:creationId xmlns:a16="http://schemas.microsoft.com/office/drawing/2014/main" id="{CCD3ABD3-8B11-4713-80CB-B69184C9D443}"/>
                </a:ext>
              </a:extLst>
            </p:cNvPr>
            <p:cNvSpPr txBox="1"/>
            <p:nvPr/>
          </p:nvSpPr>
          <p:spPr>
            <a:xfrm>
              <a:off x="107377" y="5756625"/>
              <a:ext cx="4219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700" dirty="0">
                  <a:solidFill>
                    <a:schemeClr val="bg1">
                      <a:lumMod val="95000"/>
                    </a:schemeClr>
                  </a:solidFill>
                </a:rPr>
                <a:t>Nuevo</a:t>
              </a:r>
              <a:endParaRPr lang="es-AR" sz="8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99" name="badge">
            <a:extLst>
              <a:ext uri="{FF2B5EF4-FFF2-40B4-BE49-F238E27FC236}">
                <a16:creationId xmlns:a16="http://schemas.microsoft.com/office/drawing/2014/main" id="{08584C8C-659F-4AB1-9306-CDBB430776BE}"/>
              </a:ext>
            </a:extLst>
          </p:cNvPr>
          <p:cNvGrpSpPr/>
          <p:nvPr/>
        </p:nvGrpSpPr>
        <p:grpSpPr>
          <a:xfrm>
            <a:off x="5151936" y="5924138"/>
            <a:ext cx="421910" cy="200055"/>
            <a:chOff x="107377" y="5756625"/>
            <a:chExt cx="421910" cy="200055"/>
          </a:xfrm>
        </p:grpSpPr>
        <p:sp>
          <p:nvSpPr>
            <p:cNvPr id="200" name="Rectángulo: esquinas redondeadas 199">
              <a:extLst>
                <a:ext uri="{FF2B5EF4-FFF2-40B4-BE49-F238E27FC236}">
                  <a16:creationId xmlns:a16="http://schemas.microsoft.com/office/drawing/2014/main" id="{9F3C16E7-C7D0-4424-BDF0-B3597813168A}"/>
                </a:ext>
              </a:extLst>
            </p:cNvPr>
            <p:cNvSpPr/>
            <p:nvPr/>
          </p:nvSpPr>
          <p:spPr>
            <a:xfrm>
              <a:off x="121154" y="5795837"/>
              <a:ext cx="394357" cy="121630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900" dirty="0"/>
            </a:p>
          </p:txBody>
        </p:sp>
        <p:sp>
          <p:nvSpPr>
            <p:cNvPr id="201" name="CuadroTexto 200">
              <a:extLst>
                <a:ext uri="{FF2B5EF4-FFF2-40B4-BE49-F238E27FC236}">
                  <a16:creationId xmlns:a16="http://schemas.microsoft.com/office/drawing/2014/main" id="{CC38D0F5-59A2-4272-BDCD-F471EF5B434B}"/>
                </a:ext>
              </a:extLst>
            </p:cNvPr>
            <p:cNvSpPr txBox="1"/>
            <p:nvPr/>
          </p:nvSpPr>
          <p:spPr>
            <a:xfrm>
              <a:off x="107377" y="5756625"/>
              <a:ext cx="4219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AR" sz="700" dirty="0">
                  <a:solidFill>
                    <a:schemeClr val="bg1">
                      <a:lumMod val="95000"/>
                    </a:schemeClr>
                  </a:solidFill>
                </a:rPr>
                <a:t>Nuevo</a:t>
              </a:r>
              <a:endParaRPr lang="es-AR" sz="8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1041" name="Elipse 1040">
            <a:extLst>
              <a:ext uri="{FF2B5EF4-FFF2-40B4-BE49-F238E27FC236}">
                <a16:creationId xmlns:a16="http://schemas.microsoft.com/office/drawing/2014/main" id="{95162D65-5B88-460C-AA29-D4B67697C78B}"/>
              </a:ext>
            </a:extLst>
          </p:cNvPr>
          <p:cNvSpPr/>
          <p:nvPr/>
        </p:nvSpPr>
        <p:spPr>
          <a:xfrm>
            <a:off x="3283557" y="7386528"/>
            <a:ext cx="70005" cy="70005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03" name="Elipse 202">
            <a:extLst>
              <a:ext uri="{FF2B5EF4-FFF2-40B4-BE49-F238E27FC236}">
                <a16:creationId xmlns:a16="http://schemas.microsoft.com/office/drawing/2014/main" id="{704C5923-7BD2-4CF9-A538-93C47C70F8C7}"/>
              </a:ext>
            </a:extLst>
          </p:cNvPr>
          <p:cNvSpPr/>
          <p:nvPr/>
        </p:nvSpPr>
        <p:spPr>
          <a:xfrm>
            <a:off x="3378589" y="7386275"/>
            <a:ext cx="70005" cy="70005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04" name="Elipse 203">
            <a:extLst>
              <a:ext uri="{FF2B5EF4-FFF2-40B4-BE49-F238E27FC236}">
                <a16:creationId xmlns:a16="http://schemas.microsoft.com/office/drawing/2014/main" id="{DFBB0C1F-0F56-4041-9473-BF1AB39F90F7}"/>
              </a:ext>
            </a:extLst>
          </p:cNvPr>
          <p:cNvSpPr/>
          <p:nvPr/>
        </p:nvSpPr>
        <p:spPr>
          <a:xfrm>
            <a:off x="3476675" y="7386402"/>
            <a:ext cx="70005" cy="70005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714047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1227</TotalTime>
  <Words>287</Words>
  <Application>Microsoft Office PowerPoint</Application>
  <PresentationFormat>Panorámica</PresentationFormat>
  <Paragraphs>62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7" baseType="lpstr">
      <vt:lpstr>Arial</vt:lpstr>
      <vt:lpstr>Bahnschrift Condensed</vt:lpstr>
      <vt:lpstr>Calibri</vt:lpstr>
      <vt:lpstr>Calibri Light</vt:lpstr>
      <vt:lpstr>Wingdings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Martin Orlando Quintero</dc:creator>
  <cp:lastModifiedBy>Martin Orlando Quintero</cp:lastModifiedBy>
  <cp:revision>68</cp:revision>
  <dcterms:created xsi:type="dcterms:W3CDTF">2022-05-16T15:14:49Z</dcterms:created>
  <dcterms:modified xsi:type="dcterms:W3CDTF">2022-05-19T18:19:37Z</dcterms:modified>
</cp:coreProperties>
</file>

<file path=docProps/thumbnail.jpeg>
</file>